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371" r:id="rId3"/>
    <p:sldId id="386" r:id="rId4"/>
    <p:sldId id="353" r:id="rId5"/>
    <p:sldId id="372" r:id="rId6"/>
    <p:sldId id="387" r:id="rId7"/>
    <p:sldId id="388" r:id="rId8"/>
    <p:sldId id="374" r:id="rId9"/>
    <p:sldId id="375" r:id="rId10"/>
    <p:sldId id="376" r:id="rId11"/>
    <p:sldId id="377" r:id="rId12"/>
    <p:sldId id="378" r:id="rId13"/>
    <p:sldId id="379" r:id="rId14"/>
    <p:sldId id="380" r:id="rId15"/>
    <p:sldId id="381" r:id="rId16"/>
    <p:sldId id="389" r:id="rId17"/>
    <p:sldId id="382" r:id="rId18"/>
    <p:sldId id="383" r:id="rId19"/>
    <p:sldId id="384" r:id="rId20"/>
    <p:sldId id="385" r:id="rId21"/>
    <p:sldId id="28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232"/>
    <a:srgbClr val="CF3023"/>
    <a:srgbClr val="00B050"/>
    <a:srgbClr val="D00000"/>
    <a:srgbClr val="FF0000"/>
    <a:srgbClr val="4472C4"/>
    <a:srgbClr val="00C300"/>
    <a:srgbClr val="D00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964"/>
    <p:restoredTop sz="94747"/>
  </p:normalViewPr>
  <p:slideViewPr>
    <p:cSldViewPr snapToGrid="0" snapToObjects="1">
      <p:cViewPr varScale="1">
        <p:scale>
          <a:sx n="113" d="100"/>
          <a:sy n="113" d="100"/>
        </p:scale>
        <p:origin x="17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F80EF-30D3-F644-A0D8-F1E5655B86F5}" type="datetimeFigureOut">
              <a:rPr lang="en-US" smtClean="0"/>
              <a:t>9/9/18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89AA5-E2CB-1848-A0F9-36A33A4B5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4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FA7D3-5C79-C241-BB08-E33DA176DFED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9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bhatt55@asu.edu" TargetMode="External"/><Relationship Id="rId4" Type="http://schemas.openxmlformats.org/officeDocument/2006/relationships/hyperlink" Target="mailto:wwang239@asu.edu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sgil@asu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CSE 574 Lecture </a:t>
            </a:r>
            <a:r>
              <a:rPr lang="en-US" b="1" dirty="0" smtClean="0"/>
              <a:t>6: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Markov Models and Markov Decision Processes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1631" y="3925313"/>
            <a:ext cx="7618739" cy="124182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b="1" dirty="0" smtClean="0"/>
              <a:t>Professor: </a:t>
            </a:r>
            <a:r>
              <a:rPr lang="en-US" dirty="0" smtClean="0"/>
              <a:t>Stephanie Gil</a:t>
            </a:r>
          </a:p>
          <a:p>
            <a:pPr algn="l"/>
            <a:r>
              <a:rPr lang="en-US" b="1" dirty="0" smtClean="0"/>
              <a:t>Email: </a:t>
            </a:r>
            <a:r>
              <a:rPr lang="en-US" dirty="0" smtClean="0">
                <a:hlinkClick r:id="rId2"/>
              </a:rPr>
              <a:t>sgil@asu.edu</a:t>
            </a:r>
            <a:r>
              <a:rPr lang="en-US" dirty="0" smtClean="0"/>
              <a:t> (Office hours M 12-1pm BYENG 386)</a:t>
            </a:r>
          </a:p>
          <a:p>
            <a:pPr algn="l"/>
            <a:r>
              <a:rPr lang="en-US" b="1" dirty="0" smtClean="0"/>
              <a:t>TAs: </a:t>
            </a:r>
            <a:r>
              <a:rPr lang="en-US" dirty="0" err="1" smtClean="0"/>
              <a:t>Sushmita</a:t>
            </a:r>
            <a:r>
              <a:rPr lang="en-US" dirty="0" smtClean="0"/>
              <a:t> Bhattacharya </a:t>
            </a:r>
            <a:r>
              <a:rPr lang="en-US" dirty="0" smtClean="0">
                <a:hlinkClick r:id="rId3"/>
              </a:rPr>
              <a:t>sbhatt55@asu.edu</a:t>
            </a:r>
            <a:r>
              <a:rPr lang="en-US" dirty="0" smtClean="0"/>
              <a:t> (Office hours M 5-6 BYENG 392)</a:t>
            </a:r>
          </a:p>
          <a:p>
            <a:pPr algn="l"/>
            <a:r>
              <a:rPr lang="en-US" dirty="0" smtClean="0"/>
              <a:t>         </a:t>
            </a:r>
            <a:r>
              <a:rPr lang="en-US" dirty="0" err="1" smtClean="0"/>
              <a:t>Weiying</a:t>
            </a:r>
            <a:r>
              <a:rPr lang="en-US" dirty="0" smtClean="0"/>
              <a:t> Wang </a:t>
            </a:r>
            <a:r>
              <a:rPr lang="en-US" dirty="0" smtClean="0">
                <a:hlinkClick r:id="rId4"/>
              </a:rPr>
              <a:t>wwang239@asu.edu</a:t>
            </a:r>
            <a:r>
              <a:rPr lang="en-US" dirty="0" smtClean="0"/>
              <a:t> (Office hours </a:t>
            </a:r>
            <a:r>
              <a:rPr lang="en-US" dirty="0" err="1"/>
              <a:t>Th</a:t>
            </a:r>
            <a:r>
              <a:rPr lang="en-US" dirty="0"/>
              <a:t> 2:30-3:30 </a:t>
            </a:r>
            <a:r>
              <a:rPr lang="en-US" dirty="0" smtClean="0"/>
              <a:t> BYENG 392)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8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Agent-Environment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 trajectory here, or sequence, looks like this:</a:t>
            </a:r>
          </a:p>
          <a:p>
            <a:pPr marL="0" indent="0">
              <a:buNone/>
            </a:pPr>
            <a:r>
              <a:rPr lang="en-US" dirty="0" smtClean="0"/>
              <a:t>S</a:t>
            </a:r>
            <a:r>
              <a:rPr lang="en-US" baseline="-25000" dirty="0" smtClean="0"/>
              <a:t>0</a:t>
            </a:r>
            <a:r>
              <a:rPr lang="en-US" dirty="0" smtClean="0"/>
              <a:t>, A</a:t>
            </a:r>
            <a:r>
              <a:rPr lang="en-US" baseline="-25000" dirty="0" smtClean="0"/>
              <a:t>0</a:t>
            </a:r>
            <a:r>
              <a:rPr lang="en-US" dirty="0" smtClean="0"/>
              <a:t>, R</a:t>
            </a:r>
            <a:r>
              <a:rPr lang="en-US" baseline="-25000" dirty="0" smtClean="0"/>
              <a:t>1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r>
              <a:rPr lang="en-US" dirty="0" smtClean="0"/>
              <a:t>, R</a:t>
            </a:r>
            <a:r>
              <a:rPr lang="en-US" baseline="-25000" dirty="0" smtClean="0"/>
              <a:t>2</a:t>
            </a:r>
            <a:r>
              <a:rPr lang="en-US" dirty="0" smtClean="0"/>
              <a:t>,</a:t>
            </a:r>
            <a:r>
              <a:rPr lang="mr-IN" dirty="0" smtClean="0"/>
              <a:t>…</a:t>
            </a:r>
            <a:endParaRPr lang="en-US" baseline="-25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46" y="1785620"/>
            <a:ext cx="77597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7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Modeling a Markov Decision Process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Time t=0,1,2,3,</a:t>
                </a:r>
                <a:r>
                  <a:rPr lang="mr-IN" dirty="0" smtClean="0"/>
                  <a:t>…</a:t>
                </a:r>
                <a:endParaRPr lang="en-US" dirty="0" smtClean="0"/>
              </a:p>
              <a:p>
                <a:r>
                  <a:rPr lang="en-US" dirty="0" smtClean="0"/>
                  <a:t>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Actions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r>
                      <a:rPr lang="en-US" b="0" i="1" smtClean="0">
                        <a:latin typeface="Cambria Math" charset="0"/>
                      </a:rPr>
                      <m:t>⊂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and rewards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 smtClean="0"/>
                  <a:t> are </a:t>
                </a:r>
                <a:r>
                  <a:rPr lang="en-US" i="1" dirty="0" smtClean="0"/>
                  <a:t>stochastic</a:t>
                </a:r>
                <a:r>
                  <a:rPr lang="en-US" dirty="0" smtClean="0"/>
                  <a:t> and have well defined discrete probability distributions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Markov Property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these probability distributions are dependent only on the preceding state and action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59" t="-2801" r="-2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754880" y="2173045"/>
                <a:ext cx="366835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 smtClean="0">
                    <a:solidFill>
                      <a:srgbClr val="FF0000"/>
                    </a:solidFill>
                  </a:rPr>
                  <a:t>Definition: Finite MDP </a:t>
                </a:r>
                <a:r>
                  <a:rPr lang="mr-IN" dirty="0" smtClean="0">
                    <a:solidFill>
                      <a:srgbClr val="FF0000"/>
                    </a:solidFill>
                  </a:rPr>
                  <a:t>–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The sets of states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, actions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, and rewards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all have a finite number of elements.</a:t>
                </a:r>
                <a:endParaRPr lang="en-US" u="sn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880" y="2173045"/>
                <a:ext cx="3668357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329" t="-8553" r="-1661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61" y="365126"/>
            <a:ext cx="9057939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Modeling a Markov Decision Process (</a:t>
            </a:r>
            <a:r>
              <a:rPr lang="en-US" sz="4000" dirty="0" err="1" smtClean="0"/>
              <a:t>cont</a:t>
            </a:r>
            <a:r>
              <a:rPr lang="en-US" sz="4000" dirty="0" smtClean="0"/>
              <a:t>)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For particular values of these random variables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𝑠</m:t>
                    </m:r>
                    <m:r>
                      <a:rPr lang="en-US" i="1" dirty="0" smtClean="0">
                        <a:latin typeface="Cambria Math" charset="0"/>
                      </a:rPr>
                      <m:t>’∈ </m:t>
                    </m:r>
                    <m:r>
                      <a:rPr lang="en-US" i="1" dirty="0" smtClean="0">
                        <a:latin typeface="Cambria Math" charset="0"/>
                      </a:rPr>
                      <m:t>𝑆</m:t>
                    </m:r>
                    <m:r>
                      <a:rPr lang="en-US" i="1" dirty="0" smtClean="0">
                        <a:latin typeface="Cambria Math" charset="0"/>
                      </a:rPr>
                      <m:t>, </m:t>
                    </m:r>
                    <m:r>
                      <a:rPr lang="en-US" i="1" dirty="0" smtClean="0">
                        <a:latin typeface="Cambria Math" charset="0"/>
                      </a:rPr>
                      <m:t>𝑟</m:t>
                    </m:r>
                    <m:r>
                      <a:rPr lang="en-US" i="1" dirty="0" smtClean="0">
                        <a:latin typeface="Cambria Math" charset="0"/>
                      </a:rPr>
                      <m:t>∈ </m:t>
                    </m:r>
                    <m:r>
                      <a:rPr lang="en-US" i="1" dirty="0" smtClean="0">
                        <a:latin typeface="Cambria Math" charset="0"/>
                      </a:rPr>
                      <m:t>𝑅</m:t>
                    </m:r>
                    <m:r>
                      <a:rPr lang="en-US" i="1" dirty="0" smtClean="0">
                        <a:latin typeface="Cambria Math" charset="0"/>
                      </a:rPr>
                      <m:t>, </m:t>
                    </m:r>
                    <m:r>
                      <a:rPr lang="en-US" i="1" dirty="0" smtClean="0">
                        <a:latin typeface="Cambria Math" charset="0"/>
                      </a:rPr>
                      <m:t>𝑎</m:t>
                    </m:r>
                    <m:r>
                      <a:rPr lang="en-US" i="1" dirty="0" smtClean="0">
                        <a:latin typeface="Cambria Math" charset="0"/>
                      </a:rPr>
                      <m:t>∈ </m:t>
                    </m:r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𝑆</m:t>
                    </m:r>
                    <m:r>
                      <a:rPr lang="en-US" i="1" dirty="0" smtClean="0">
                        <a:latin typeface="Cambria Math" charset="0"/>
                      </a:rPr>
                      <m:t>), </m:t>
                    </m:r>
                  </m:oMath>
                </a14:m>
                <a:r>
                  <a:rPr lang="en-US" dirty="0" smtClean="0"/>
                  <a:t>there is a probability of those values occurring at time t given particular values of the preceding state and action</a:t>
                </a:r>
                <a:endParaRPr lang="en-US" sz="2400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𝑝</m:t>
                    </m:r>
                    <m:r>
                      <a:rPr lang="en-US" sz="2400" b="0" i="1" smtClean="0">
                        <a:latin typeface="Cambria Math" charset="0"/>
                      </a:rPr>
                      <m:t>: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400" b="0" i="1" smtClean="0">
                        <a:latin typeface="Cambria Math" charset="0"/>
                      </a:rPr>
                      <m:t>𝑅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400" b="0" i="1" smtClean="0">
                        <a:latin typeface="Cambria Math" charset="0"/>
                      </a:rPr>
                      <m:t>𝐴</m:t>
                    </m:r>
                    <m:r>
                      <a:rPr lang="is-I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[0,1]</m:t>
                    </m:r>
                  </m:oMath>
                </a14:m>
                <a:r>
                  <a:rPr lang="en-US" sz="2400" b="0" i="1" dirty="0" smtClean="0">
                    <a:latin typeface="Cambria Math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sz="2400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𝑟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≜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∀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=1   ∀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593055" y="3302598"/>
            <a:ext cx="289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Dynamics of the finite MDP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9436" y="5079402"/>
            <a:ext cx="2592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All possible states and </a:t>
            </a:r>
            <a:r>
              <a:rPr lang="en-US" smtClean="0">
                <a:solidFill>
                  <a:srgbClr val="FF0000"/>
                </a:solidFill>
              </a:rPr>
              <a:t>rewards accessible from s with action a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3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Quantities for MDPs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State-transition probability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≜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Expected reward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𝑟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≜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</m:t>
                              </m:r>
                              <m:r>
                                <a:rPr lang="en-US" sz="2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</m:t>
                          </m:r>
                          <m:r>
                            <a:rPr lang="en-US" sz="20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</m:t>
                              </m:r>
                              <m:r>
                                <a:rPr lang="en-US" sz="2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a</m:t>
                          </m:r>
                        </m:e>
                      </m:d>
                      <m:r>
                        <a:rPr lang="en-US" sz="20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Expected reward for state-action-next state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𝑟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≜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</m:nary>
                      <m:f>
                        <m:fPr>
                          <m:ctrlPr>
                            <a:rPr lang="mr-I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0021" y="6335724"/>
            <a:ext cx="888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You will </a:t>
            </a:r>
            <a:r>
              <a:rPr lang="en-US" smtClean="0">
                <a:solidFill>
                  <a:srgbClr val="FF0000"/>
                </a:solidFill>
              </a:rPr>
              <a:t>be </a:t>
            </a:r>
            <a:r>
              <a:rPr lang="en-US" smtClean="0">
                <a:solidFill>
                  <a:srgbClr val="FF0000"/>
                </a:solidFill>
              </a:rPr>
              <a:t>asked to </a:t>
            </a:r>
            <a:r>
              <a:rPr lang="en-US" dirty="0" smtClean="0">
                <a:solidFill>
                  <a:srgbClr val="FF0000"/>
                </a:solidFill>
              </a:rPr>
              <a:t>find these values</a:t>
            </a:r>
            <a:r>
              <a:rPr lang="mr-IN" dirty="0" smtClean="0">
                <a:solidFill>
                  <a:srgbClr val="FF0000"/>
                </a:solidFill>
              </a:rPr>
              <a:t>…</a:t>
            </a:r>
            <a:r>
              <a:rPr lang="en-US" dirty="0" smtClean="0">
                <a:solidFill>
                  <a:srgbClr val="FF0000"/>
                </a:solidFill>
              </a:rPr>
              <a:t> we’ll be covering this for the next few lectures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74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and Rewards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Maximization of a cumulative reward</a:t>
                </a:r>
              </a:p>
              <a:p>
                <a:pPr marL="0" indent="0">
                  <a:buNone/>
                </a:pPr>
                <a:r>
                  <a:rPr lang="en-US" dirty="0" smtClean="0"/>
                  <a:t>G</a:t>
                </a:r>
                <a:r>
                  <a:rPr lang="en-US" baseline="-25000" dirty="0" smtClean="0"/>
                  <a:t>t</a:t>
                </a:r>
                <a:r>
                  <a:rPr lang="en-US" dirty="0" smtClean="0"/>
                  <a:t>: the return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This could be the sum of rewards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≜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u="sng" dirty="0" smtClean="0"/>
                  <a:t>Terminal state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the end of an episode T. T can be a random variable that normally varies.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This is a </a:t>
                </a:r>
                <a:r>
                  <a:rPr lang="en-US" u="sng" dirty="0" smtClean="0"/>
                  <a:t>finite time </a:t>
                </a:r>
                <a:r>
                  <a:rPr lang="en-US" dirty="0" smtClean="0"/>
                  <a:t>MDP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3081" r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217921" y="3248809"/>
            <a:ext cx="2549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 is the final </a:t>
            </a:r>
            <a:r>
              <a:rPr lang="en-US" dirty="0" err="1" smtClean="0">
                <a:solidFill>
                  <a:srgbClr val="FF0000"/>
                </a:solidFill>
              </a:rPr>
              <a:t>timestep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8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Infinite Time MDPs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Continuing tasks such as planning for a robot with a long life span can be modeled as an infinite-time MDP.  Here,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𝑇</m:t>
                    </m:r>
                    <m:r>
                      <a:rPr lang="en-US" i="1" dirty="0" smtClean="0">
                        <a:latin typeface="Cambria Math" charset="0"/>
                      </a:rPr>
                      <m:t>=∞</m:t>
                    </m:r>
                  </m:oMath>
                </a14:m>
                <a:r>
                  <a:rPr lang="en-US" dirty="0" smtClean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 r="-2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91822" y="3307645"/>
            <a:ext cx="5226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Was the Mars Exploration Rover example an infinite time model or finite time?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What about a game such as checkers?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9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Infinite Time MDPs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Continuing tasks such as planning for a robot with a long life span can be modeled as an infinite-time MDP.  Here,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𝑇</m:t>
                    </m:r>
                    <m:r>
                      <a:rPr lang="en-US" i="1" dirty="0" smtClean="0">
                        <a:latin typeface="Cambria Math" charset="0"/>
                      </a:rPr>
                      <m:t>=∞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≜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+2 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+3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+…=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Discount rate: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0≤</m:t>
                    </m:r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latin typeface="Cambria Math" charset="0"/>
                      </a:rPr>
                      <m:t>≤1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Extreme cases</a:t>
                </a:r>
              </a:p>
              <a:p>
                <a:pPr lvl="1"/>
                <a:r>
                  <a:rPr lang="en-US" dirty="0" smtClean="0"/>
                  <a:t>Myopic behavior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Farsighted behavior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latin typeface="Cambria Math" charset="0"/>
                      </a:rPr>
                      <m:t>=1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3081" r="-2164" b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159022" y="5249334"/>
            <a:ext cx="355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What does this mean intuitively? Can you think of examples?  Like investment portfolios</a:t>
            </a:r>
            <a:r>
              <a:rPr lang="mr-IN" dirty="0" smtClean="0">
                <a:solidFill>
                  <a:srgbClr val="FF0000"/>
                </a:solidFill>
              </a:rPr>
              <a:t>…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76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 Return (or Cumulative </a:t>
            </a:r>
            <a:r>
              <a:rPr lang="en-US" sz="4000" dirty="0"/>
              <a:t>R</a:t>
            </a:r>
            <a:r>
              <a:rPr lang="en-US" sz="4000" dirty="0" smtClean="0"/>
              <a:t>eward)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822601"/>
              </a:xfrm>
            </p:spPr>
            <p:txBody>
              <a:bodyPr/>
              <a:lstStyle/>
              <a:p>
                <a:r>
                  <a:rPr lang="en-US" dirty="0" smtClean="0"/>
                  <a:t>An important recursive definition of return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≜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+2 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+3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+…</m:t>
                      </m:r>
                    </m:oMath>
                  </m:oMathPara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+2 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+3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+…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b="0" dirty="0" smtClean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Does the return for an infinite horizon problem have to be infinite?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822601"/>
              </a:xfrm>
              <a:blipFill rotWithShape="0">
                <a:blip r:embed="rId2"/>
                <a:stretch>
                  <a:fillRect l="-1391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754418" y="3722146"/>
                <a:ext cx="3259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Recursion on the 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defintion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418" y="3722146"/>
                <a:ext cx="325956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68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48173" y="5617285"/>
                <a:ext cx="3259567" cy="751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sz="2800" dirty="0" smtClean="0">
                    <a:solidFill>
                      <a:srgbClr val="FF0000"/>
                    </a:solidFill>
                  </a:rPr>
                  <a:t>   for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𝛾</m:t>
                    </m:r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173" y="5617285"/>
                <a:ext cx="3259567" cy="751488"/>
              </a:xfrm>
              <a:prstGeom prst="rect">
                <a:avLst/>
              </a:prstGeom>
              <a:blipFill rotWithShape="0">
                <a:blip r:embed="rId4"/>
                <a:stretch>
                  <a:fillRect l="-3738" b="-4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25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Unified Notation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72578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An equivalent formulation for episodic and continuing tasks: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Starting from S0 we get the reward sequence +1,+1,+1,0,0,0,</a:t>
                </a:r>
                <a:r>
                  <a:rPr lang="mr-IN" sz="2400" dirty="0" smtClean="0"/>
                  <a:t>…</a:t>
                </a:r>
                <a:endParaRPr lang="en-US" sz="2400" dirty="0"/>
              </a:p>
              <a:p>
                <a:r>
                  <a:rPr lang="en-US" dirty="0" smtClean="0"/>
                  <a:t>So now we can write the return of an episodic task as an infinite sum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≜</m:t>
                    </m:r>
                    <m:nary>
                      <m:naryPr>
                        <m:chr m:val="∑"/>
                        <m:ctrlP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r>
                      <a:rPr lang="en-US" b="0" i="1" smtClean="0">
                        <a:latin typeface="Cambria Math" charset="0"/>
                      </a:rPr>
                      <m:t>=∞ </m:t>
                    </m:r>
                    <m:r>
                      <a:rPr lang="en-US" b="0" i="1" smtClean="0">
                        <a:latin typeface="Cambria Math" charset="0"/>
                      </a:rPr>
                      <m:t>𝑜𝑟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latin typeface="Cambria Math" charset="0"/>
                      </a:rPr>
                      <m:t>=1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725782"/>
              </a:xfrm>
              <a:blipFill rotWithShape="0">
                <a:blip r:embed="rId2"/>
                <a:stretch>
                  <a:fillRect l="-1159" t="-2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81" y="2799817"/>
            <a:ext cx="7455049" cy="14044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82928" y="5862918"/>
            <a:ext cx="1559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But not both! Why?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6066" y="3657599"/>
            <a:ext cx="387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[Sutton and </a:t>
            </a:r>
            <a:r>
              <a:rPr lang="en-US" dirty="0" err="1" smtClean="0"/>
              <a:t>Barto</a:t>
            </a:r>
            <a:r>
              <a:rPr lang="en-US" dirty="0" smtClean="0"/>
              <a:t> text section 3.4]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92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 Maze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8" y="1771836"/>
            <a:ext cx="4744123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States S={1,2,</a:t>
            </a:r>
            <a:r>
              <a:rPr lang="mr-IN" dirty="0" smtClean="0"/>
              <a:t>…</a:t>
            </a:r>
            <a:r>
              <a:rPr lang="en-US" dirty="0" smtClean="0"/>
              <a:t>,18}</a:t>
            </a:r>
          </a:p>
          <a:p>
            <a:r>
              <a:rPr lang="en-US" dirty="0" smtClean="0"/>
              <a:t>Actions A={N,E,S,W}</a:t>
            </a:r>
          </a:p>
          <a:p>
            <a:r>
              <a:rPr lang="en-US" dirty="0" smtClean="0"/>
              <a:t>Partially expanded state space?</a:t>
            </a:r>
            <a:endParaRPr lang="en-US" dirty="0"/>
          </a:p>
          <a:p>
            <a:r>
              <a:rPr lang="en-US" dirty="0" smtClean="0"/>
              <a:t>Why is the reward negative?</a:t>
            </a:r>
          </a:p>
          <a:p>
            <a:r>
              <a:rPr lang="en-US" dirty="0" smtClean="0"/>
              <a:t>How to solve for the best path?</a:t>
            </a:r>
          </a:p>
          <a:p>
            <a:pPr lvl="1"/>
            <a:r>
              <a:rPr lang="en-US" dirty="0" smtClean="0"/>
              <a:t>BFS?</a:t>
            </a:r>
          </a:p>
          <a:p>
            <a:pPr lvl="1"/>
            <a:r>
              <a:rPr lang="en-US" dirty="0" smtClean="0"/>
              <a:t>A*? 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Dynamic Programming!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765" y="1868808"/>
            <a:ext cx="3660839" cy="366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5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 Today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 closed book quiz.  No notes, no phones, no textbook.  Please put everything away.</a:t>
            </a:r>
          </a:p>
          <a:p>
            <a:endParaRPr lang="en-US" dirty="0"/>
          </a:p>
          <a:p>
            <a:r>
              <a:rPr lang="en-US" dirty="0" smtClean="0"/>
              <a:t>You will have 15 minutes to complete the quiz</a:t>
            </a:r>
          </a:p>
          <a:p>
            <a:endParaRPr lang="en-US" dirty="0"/>
          </a:p>
          <a:p>
            <a:r>
              <a:rPr lang="en-US" dirty="0" smtClean="0"/>
              <a:t>Good luck!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73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Notes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 have presented some of the ideas that reinforcement learning builds off of</a:t>
            </a:r>
          </a:p>
          <a:p>
            <a:pPr lvl="1"/>
            <a:r>
              <a:rPr lang="en-US" dirty="0" smtClean="0"/>
              <a:t>Goals of reinforcement learning are that the agent should figure out which actions to take next in order to maximize future payoff (accumulation of rewards)</a:t>
            </a:r>
          </a:p>
          <a:p>
            <a:endParaRPr lang="en-US" dirty="0" smtClean="0"/>
          </a:p>
          <a:p>
            <a:r>
              <a:rPr lang="en-US" dirty="0" smtClean="0"/>
              <a:t>This formulation can teach agent behaviors by correctly formulating the problem and encoding the rewards</a:t>
            </a:r>
          </a:p>
          <a:p>
            <a:endParaRPr lang="en-US" dirty="0" smtClean="0"/>
          </a:p>
          <a:p>
            <a:r>
              <a:rPr lang="en-US" dirty="0" smtClean="0"/>
              <a:t>Maximize rewards = Minimize cost!  (DP often minimizes cost)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2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</a:t>
            </a:r>
            <a:r>
              <a:rPr lang="mr-IN" dirty="0" smtClean="0"/>
              <a:t>…</a:t>
            </a:r>
            <a:r>
              <a:rPr lang="en-US" dirty="0" smtClean="0"/>
              <a:t>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HW 2 due Friday (Sept 14</a:t>
            </a:r>
            <a:r>
              <a:rPr lang="en-US" baseline="30000" dirty="0" smtClean="0"/>
              <a:t>th  </a:t>
            </a:r>
            <a:r>
              <a:rPr lang="en-US" dirty="0" smtClean="0"/>
              <a:t>at 5pm)</a:t>
            </a:r>
          </a:p>
          <a:p>
            <a:endParaRPr lang="en-US" dirty="0"/>
          </a:p>
          <a:p>
            <a:r>
              <a:rPr lang="en-US" dirty="0" smtClean="0"/>
              <a:t>Introduction to Dynamic Programming </a:t>
            </a:r>
          </a:p>
          <a:p>
            <a:pPr lvl="1"/>
            <a:r>
              <a:rPr lang="en-US" dirty="0" smtClean="0"/>
              <a:t>Readings will be posted on Blackboard </a:t>
            </a:r>
            <a:r>
              <a:rPr lang="en-US" dirty="0" smtClean="0">
                <a:sym typeface="Wingdings"/>
              </a:rPr>
              <a:t> special access made possible by Prof. Dimitri </a:t>
            </a:r>
            <a:r>
              <a:rPr lang="en-US" dirty="0" err="1" smtClean="0">
                <a:sym typeface="Wingdings"/>
              </a:rPr>
              <a:t>Bertsekas</a:t>
            </a:r>
            <a:r>
              <a:rPr lang="en-US" dirty="0" smtClean="0">
                <a:sym typeface="Wingdings"/>
              </a:rPr>
              <a:t> to his Dynamic Programming and Optimal Control text!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75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Time: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8274718" cy="473846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HW 2 due this Friday</a:t>
            </a:r>
            <a:r>
              <a:rPr lang="mr-IN" dirty="0" smtClean="0"/>
              <a:t>–</a:t>
            </a:r>
            <a:r>
              <a:rPr lang="en-US" dirty="0" smtClean="0"/>
              <a:t> any questions?  </a:t>
            </a:r>
          </a:p>
          <a:p>
            <a:pPr lvl="1"/>
            <a:r>
              <a:rPr lang="en-US" dirty="0" smtClean="0"/>
              <a:t>Please bring them up </a:t>
            </a:r>
            <a:r>
              <a:rPr lang="en-US" dirty="0" smtClean="0"/>
              <a:t>early</a:t>
            </a:r>
          </a:p>
          <a:p>
            <a:pPr lvl="1"/>
            <a:endParaRPr lang="en-US" dirty="0" smtClean="0"/>
          </a:p>
          <a:p>
            <a:r>
              <a:rPr lang="en-US" dirty="0"/>
              <a:t>Midterm moved to Oct 3</a:t>
            </a:r>
            <a:r>
              <a:rPr lang="en-US" baseline="30000" dirty="0"/>
              <a:t>rd</a:t>
            </a:r>
            <a:r>
              <a:rPr lang="en-US" dirty="0"/>
              <a:t> in class</a:t>
            </a:r>
          </a:p>
          <a:p>
            <a:endParaRPr lang="en-US" dirty="0" smtClean="0"/>
          </a:p>
          <a:p>
            <a:r>
              <a:rPr lang="en-US" dirty="0" smtClean="0"/>
              <a:t>Last time: Constraint Satisfaction Problems</a:t>
            </a:r>
          </a:p>
          <a:p>
            <a:pPr lvl="1"/>
            <a:r>
              <a:rPr lang="en-US" dirty="0" smtClean="0"/>
              <a:t>Identification problems</a:t>
            </a:r>
          </a:p>
          <a:p>
            <a:pPr lvl="1"/>
            <a:r>
              <a:rPr lang="en-US" dirty="0" smtClean="0"/>
              <a:t>Path was not important, only the final assignment</a:t>
            </a:r>
          </a:p>
          <a:p>
            <a:pPr lvl="1"/>
            <a:r>
              <a:rPr lang="en-US" dirty="0" smtClean="0"/>
              <a:t>Solution satisfies constraints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This time: Markov Models and Markov Decision </a:t>
            </a:r>
            <a:r>
              <a:rPr lang="en-US" dirty="0" smtClean="0"/>
              <a:t>Processes! </a:t>
            </a:r>
            <a:endParaRPr lang="en-US" dirty="0" smtClean="0"/>
          </a:p>
          <a:p>
            <a:pPr lvl="1"/>
            <a:r>
              <a:rPr lang="en-US" dirty="0" smtClean="0"/>
              <a:t>Reading Sutton and </a:t>
            </a:r>
            <a:r>
              <a:rPr lang="en-US" dirty="0" err="1" smtClean="0"/>
              <a:t>Barto</a:t>
            </a:r>
            <a:r>
              <a:rPr lang="en-US" dirty="0" smtClean="0"/>
              <a:t> text “Reinforcement Learning, An Introduction” Second Edition (2017), chapter 3 (available online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Next time: Dynamic Programming and Optimal Control Vol 1</a:t>
            </a:r>
          </a:p>
          <a:p>
            <a:pPr lvl="1"/>
            <a:r>
              <a:rPr lang="en-US" dirty="0" smtClean="0"/>
              <a:t>Provided by Dimitri </a:t>
            </a:r>
            <a:r>
              <a:rPr lang="en-US" dirty="0" err="1" smtClean="0"/>
              <a:t>Bertsekas</a:t>
            </a:r>
            <a:r>
              <a:rPr lang="en-US" dirty="0" smtClean="0"/>
              <a:t> on our Blackboard site! 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Please note that this material is copyrighted and not authorized for sharing or posting outside of this class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7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Decision Problems (MDP)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 few notes about MDPs:</a:t>
            </a:r>
          </a:p>
          <a:p>
            <a:r>
              <a:rPr lang="en-US" dirty="0" smtClean="0"/>
              <a:t>Sequential decisions </a:t>
            </a:r>
            <a:r>
              <a:rPr lang="mr-IN" dirty="0" smtClean="0"/>
              <a:t>–</a:t>
            </a:r>
            <a:r>
              <a:rPr lang="en-US" dirty="0" smtClean="0"/>
              <a:t> here, actions don’t only influence immediate awards but also subsequent states and future rewards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MDPs involve delayed reward and the need to </a:t>
            </a:r>
            <a:r>
              <a:rPr lang="en-US" i="1" dirty="0" smtClean="0"/>
              <a:t>tradeoff</a:t>
            </a:r>
            <a:r>
              <a:rPr lang="en-US" dirty="0" smtClean="0"/>
              <a:t> immediate and delayed reward</a:t>
            </a:r>
          </a:p>
          <a:p>
            <a:endParaRPr lang="en-US" dirty="0"/>
          </a:p>
          <a:p>
            <a:r>
              <a:rPr lang="en-US" dirty="0" smtClean="0"/>
              <a:t>MDPs are a mathematically idealized form of the reinforcement learning problem for which precise theoretical statements can be made</a:t>
            </a:r>
          </a:p>
        </p:txBody>
      </p:sp>
    </p:spTree>
    <p:extLst>
      <p:ext uri="{BB962C8B-B14F-4D97-AF65-F5344CB8AC3E}">
        <p14:creationId xmlns:p14="http://schemas.microsoft.com/office/powerpoint/2010/main" val="90032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Markov Models, Markov Chains, MDPs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892" y="1847140"/>
            <a:ext cx="7886700" cy="2660314"/>
          </a:xfrm>
        </p:spPr>
        <p:txBody>
          <a:bodyPr>
            <a:normAutofit fontScale="92500" lnSpcReduction="10000"/>
          </a:bodyPr>
          <a:lstStyle/>
          <a:p>
            <a:r>
              <a:rPr lang="en-US" u="sng" dirty="0" smtClean="0"/>
              <a:t>Definition Markov Model </a:t>
            </a:r>
            <a:r>
              <a:rPr lang="mr-IN" dirty="0" smtClean="0"/>
              <a:t>–</a:t>
            </a:r>
            <a:r>
              <a:rPr lang="en-US" dirty="0" smtClean="0"/>
              <a:t> A stochastic model used to model randomly changing systems. </a:t>
            </a:r>
          </a:p>
          <a:p>
            <a:endParaRPr lang="en-US" dirty="0" smtClean="0"/>
          </a:p>
          <a:p>
            <a:r>
              <a:rPr lang="en-US" u="sng" dirty="0" smtClean="0"/>
              <a:t>Markov property </a:t>
            </a:r>
            <a:r>
              <a:rPr lang="en-US" dirty="0" smtClean="0"/>
              <a:t>- future states depend only on the current state and </a:t>
            </a:r>
            <a:r>
              <a:rPr lang="en-US" i="1" dirty="0" smtClean="0"/>
              <a:t>not</a:t>
            </a:r>
            <a:r>
              <a:rPr lang="en-US" dirty="0" smtClean="0"/>
              <a:t> on events that occurred before it.</a:t>
            </a:r>
          </a:p>
          <a:p>
            <a:pPr lvl="1"/>
            <a:r>
              <a:rPr lang="en-US" dirty="0" smtClean="0"/>
              <a:t>This assumption enables reasoning and computation that would otherwise be intractable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360383"/>
              </p:ext>
            </p:extLst>
          </p:nvPr>
        </p:nvGraphicFramePr>
        <p:xfrm>
          <a:off x="706418" y="4748745"/>
          <a:ext cx="7523181" cy="17417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7727"/>
                <a:gridCol w="2507727"/>
                <a:gridCol w="2507727"/>
              </a:tblGrid>
              <a:tr h="6480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System State</a:t>
                      </a:r>
                      <a:r>
                        <a:rPr lang="en-US" b="1" baseline="0" dirty="0" smtClean="0"/>
                        <a:t> Fully Observable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System State</a:t>
                      </a:r>
                      <a:r>
                        <a:rPr lang="en-US" b="1" baseline="0" dirty="0" smtClean="0"/>
                        <a:t> Partially Observable</a:t>
                      </a:r>
                      <a:endParaRPr lang="en-US" b="1" dirty="0"/>
                    </a:p>
                  </a:txBody>
                  <a:tcPr/>
                </a:tc>
              </a:tr>
              <a:tr h="45360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System Autonomous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Markov</a:t>
                      </a:r>
                      <a:r>
                        <a:rPr lang="en-US" baseline="0" dirty="0" smtClean="0"/>
                        <a:t> Chain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Hidden Markov Model</a:t>
                      </a:r>
                      <a:endParaRPr lang="en-US" dirty="0"/>
                    </a:p>
                  </a:txBody>
                  <a:tcPr/>
                </a:tc>
              </a:tr>
              <a:tr h="262805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System Controlled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Markov Decision Process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Partially Observable</a:t>
                      </a:r>
                      <a:r>
                        <a:rPr lang="en-US" baseline="0" dirty="0" smtClean="0"/>
                        <a:t> MDP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238053" y="5399808"/>
            <a:ext cx="2441986" cy="1054250"/>
          </a:xfrm>
          <a:prstGeom prst="rect">
            <a:avLst/>
          </a:prstGeom>
          <a:solidFill>
            <a:srgbClr val="FF4232">
              <a:alpha val="43922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48810" y="6488668"/>
            <a:ext cx="267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Next few classes</a:t>
            </a:r>
            <a:r>
              <a:rPr lang="mr-IN" dirty="0" smtClean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94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158964" cy="4351338"/>
          </a:xfrm>
        </p:spPr>
        <p:txBody>
          <a:bodyPr/>
          <a:lstStyle/>
          <a:p>
            <a:r>
              <a:rPr lang="en-US" dirty="0" smtClean="0"/>
              <a:t>Example: Mars Exploration Rover Spirit Wheel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991891" y="2969111"/>
            <a:ext cx="3484184" cy="3257171"/>
            <a:chOff x="5423645" y="279698"/>
            <a:chExt cx="3484184" cy="325717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347" y="279698"/>
              <a:ext cx="3471482" cy="29328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5423645" y="3229092"/>
              <a:ext cx="348368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Source: Wikipedia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045998" y="3364088"/>
            <a:ext cx="3115869" cy="2666635"/>
            <a:chOff x="4650886" y="3172152"/>
            <a:chExt cx="3944474" cy="3285147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2683" y="3172152"/>
              <a:ext cx="3929668" cy="2615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4650886" y="5812721"/>
              <a:ext cx="3944474" cy="6445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Source: Cornell Engineering Magazine Spring 2004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0222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158964" cy="4351338"/>
          </a:xfrm>
        </p:spPr>
        <p:txBody>
          <a:bodyPr/>
          <a:lstStyle/>
          <a:p>
            <a:r>
              <a:rPr lang="en-US" dirty="0" smtClean="0"/>
              <a:t>Example: Mars Exploration Rover Spirit Wheel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658982" y="3715276"/>
            <a:ext cx="2334411" cy="2799668"/>
            <a:chOff x="6658982" y="3715276"/>
            <a:chExt cx="2334411" cy="279966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9293" y="3715276"/>
              <a:ext cx="2321589" cy="24865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6658982" y="6207167"/>
              <a:ext cx="233441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Source: Wikipedia</a:t>
              </a:r>
              <a:endParaRPr lang="en-US" sz="1400" dirty="0"/>
            </a:p>
          </p:txBody>
        </p:sp>
      </p:grpSp>
      <p:sp>
        <p:nvSpPr>
          <p:cNvPr id="7" name="Oval 6"/>
          <p:cNvSpPr/>
          <p:nvPr/>
        </p:nvSpPr>
        <p:spPr>
          <a:xfrm>
            <a:off x="817583" y="3937299"/>
            <a:ext cx="1796527" cy="1054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77729" y="3971365"/>
            <a:ext cx="1796527" cy="1054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43494" y="4260028"/>
            <a:ext cx="136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Failed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14397" y="4294094"/>
            <a:ext cx="136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Nominal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1742741" y="3420695"/>
            <a:ext cx="3055172" cy="538119"/>
          </a:xfrm>
          <a:custGeom>
            <a:avLst/>
            <a:gdLst>
              <a:gd name="connsiteX0" fmla="*/ 0 w 3055172"/>
              <a:gd name="connsiteY0" fmla="*/ 484331 h 538119"/>
              <a:gd name="connsiteX1" fmla="*/ 1430767 w 3055172"/>
              <a:gd name="connsiteY1" fmla="*/ 237 h 538119"/>
              <a:gd name="connsiteX2" fmla="*/ 3055172 w 3055172"/>
              <a:gd name="connsiteY2" fmla="*/ 538119 h 53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5172" h="538119">
                <a:moveTo>
                  <a:pt x="0" y="484331"/>
                </a:moveTo>
                <a:cubicBezTo>
                  <a:pt x="460786" y="237801"/>
                  <a:pt x="921572" y="-8728"/>
                  <a:pt x="1430767" y="237"/>
                </a:cubicBezTo>
                <a:cubicBezTo>
                  <a:pt x="1939962" y="9202"/>
                  <a:pt x="3055172" y="538119"/>
                  <a:pt x="3055172" y="5381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flipH="1" flipV="1">
            <a:off x="1636958" y="5025377"/>
            <a:ext cx="3055172" cy="538119"/>
          </a:xfrm>
          <a:custGeom>
            <a:avLst/>
            <a:gdLst>
              <a:gd name="connsiteX0" fmla="*/ 0 w 3055172"/>
              <a:gd name="connsiteY0" fmla="*/ 484331 h 538119"/>
              <a:gd name="connsiteX1" fmla="*/ 1430767 w 3055172"/>
              <a:gd name="connsiteY1" fmla="*/ 237 h 538119"/>
              <a:gd name="connsiteX2" fmla="*/ 3055172 w 3055172"/>
              <a:gd name="connsiteY2" fmla="*/ 538119 h 53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5172" h="538119">
                <a:moveTo>
                  <a:pt x="0" y="484331"/>
                </a:moveTo>
                <a:cubicBezTo>
                  <a:pt x="460786" y="237801"/>
                  <a:pt x="921572" y="-8728"/>
                  <a:pt x="1430767" y="237"/>
                </a:cubicBezTo>
                <a:cubicBezTo>
                  <a:pt x="1939962" y="9202"/>
                  <a:pt x="3055172" y="538119"/>
                  <a:pt x="3055172" y="5381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486402" y="4012578"/>
            <a:ext cx="755439" cy="968477"/>
          </a:xfrm>
          <a:custGeom>
            <a:avLst/>
            <a:gdLst>
              <a:gd name="connsiteX0" fmla="*/ 0 w 755439"/>
              <a:gd name="connsiteY0" fmla="*/ 193662 h 968477"/>
              <a:gd name="connsiteX1" fmla="*/ 311972 w 755439"/>
              <a:gd name="connsiteY1" fmla="*/ 24 h 968477"/>
              <a:gd name="connsiteX2" fmla="*/ 710005 w 755439"/>
              <a:gd name="connsiteY2" fmla="*/ 204420 h 968477"/>
              <a:gd name="connsiteX3" fmla="*/ 666974 w 755439"/>
              <a:gd name="connsiteY3" fmla="*/ 935940 h 968477"/>
              <a:gd name="connsiteX4" fmla="*/ 0 w 755439"/>
              <a:gd name="connsiteY4" fmla="*/ 849878 h 96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439" h="968477">
                <a:moveTo>
                  <a:pt x="0" y="193662"/>
                </a:moveTo>
                <a:cubicBezTo>
                  <a:pt x="96819" y="95946"/>
                  <a:pt x="193638" y="-1769"/>
                  <a:pt x="311972" y="24"/>
                </a:cubicBezTo>
                <a:cubicBezTo>
                  <a:pt x="430306" y="1817"/>
                  <a:pt x="650838" y="48434"/>
                  <a:pt x="710005" y="204420"/>
                </a:cubicBezTo>
                <a:cubicBezTo>
                  <a:pt x="769172" y="360406"/>
                  <a:pt x="785308" y="828364"/>
                  <a:pt x="666974" y="935940"/>
                </a:cubicBezTo>
                <a:cubicBezTo>
                  <a:pt x="548640" y="1043516"/>
                  <a:pt x="0" y="849878"/>
                  <a:pt x="0" y="849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 flipH="1">
            <a:off x="184674" y="3982099"/>
            <a:ext cx="755439" cy="968477"/>
          </a:xfrm>
          <a:custGeom>
            <a:avLst/>
            <a:gdLst>
              <a:gd name="connsiteX0" fmla="*/ 0 w 755439"/>
              <a:gd name="connsiteY0" fmla="*/ 193662 h 968477"/>
              <a:gd name="connsiteX1" fmla="*/ 311972 w 755439"/>
              <a:gd name="connsiteY1" fmla="*/ 24 h 968477"/>
              <a:gd name="connsiteX2" fmla="*/ 710005 w 755439"/>
              <a:gd name="connsiteY2" fmla="*/ 204420 h 968477"/>
              <a:gd name="connsiteX3" fmla="*/ 666974 w 755439"/>
              <a:gd name="connsiteY3" fmla="*/ 935940 h 968477"/>
              <a:gd name="connsiteX4" fmla="*/ 0 w 755439"/>
              <a:gd name="connsiteY4" fmla="*/ 849878 h 96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439" h="968477">
                <a:moveTo>
                  <a:pt x="0" y="193662"/>
                </a:moveTo>
                <a:cubicBezTo>
                  <a:pt x="96819" y="95946"/>
                  <a:pt x="193638" y="-1769"/>
                  <a:pt x="311972" y="24"/>
                </a:cubicBezTo>
                <a:cubicBezTo>
                  <a:pt x="430306" y="1817"/>
                  <a:pt x="650838" y="48434"/>
                  <a:pt x="710005" y="204420"/>
                </a:cubicBezTo>
                <a:cubicBezTo>
                  <a:pt x="769172" y="360406"/>
                  <a:pt x="785308" y="828364"/>
                  <a:pt x="666974" y="935940"/>
                </a:cubicBezTo>
                <a:cubicBezTo>
                  <a:pt x="548640" y="1043516"/>
                  <a:pt x="0" y="849878"/>
                  <a:pt x="0" y="849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796988" y="2979868"/>
            <a:ext cx="144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p=0.5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95600" y="5585012"/>
            <a:ext cx="144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98951" y="5025614"/>
            <a:ext cx="144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p=0.8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2122" y="5036372"/>
            <a:ext cx="144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p=0.5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862456" y="5475642"/>
            <a:ext cx="1516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Probabilities sum to 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8184" y="6078071"/>
            <a:ext cx="4948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S={Failed, Nominal}		states</a:t>
            </a:r>
          </a:p>
          <a:p>
            <a:r>
              <a:rPr lang="en-US" dirty="0" smtClean="0"/>
              <a:t>p(</a:t>
            </a:r>
            <a:r>
              <a:rPr lang="en-US" dirty="0" err="1" smtClean="0"/>
              <a:t>s’|s</a:t>
            </a:r>
            <a:r>
              <a:rPr lang="en-US" dirty="0" smtClean="0"/>
              <a:t>) 			state transitions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05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862" y="0"/>
            <a:ext cx="7886700" cy="1325563"/>
          </a:xfrm>
        </p:spPr>
        <p:txBody>
          <a:bodyPr/>
          <a:lstStyle/>
          <a:p>
            <a:r>
              <a:rPr lang="en-US" dirty="0" smtClean="0"/>
              <a:t>Markov Models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347" y="1276985"/>
            <a:ext cx="7886700" cy="4351338"/>
          </a:xfrm>
        </p:spPr>
        <p:txBody>
          <a:bodyPr/>
          <a:lstStyle/>
          <a:p>
            <a:r>
              <a:rPr lang="en-US" dirty="0" smtClean="0"/>
              <a:t>Example 2: Weather prediction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172" y="1721220"/>
            <a:ext cx="4628967" cy="3582296"/>
            <a:chOff x="86061" y="2786231"/>
            <a:chExt cx="4628967" cy="35822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832" y="2915322"/>
              <a:ext cx="4507196" cy="345320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6061" y="2786231"/>
              <a:ext cx="1559859" cy="1613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84" y="2596915"/>
            <a:ext cx="4018878" cy="10656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2579" y="5335793"/>
            <a:ext cx="85630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Questions we might want to ask using a Markov model: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We want to know p(s</a:t>
            </a:r>
            <a:r>
              <a:rPr lang="en-US" sz="2000" baseline="-25000" dirty="0" smtClean="0"/>
              <a:t>n</a:t>
            </a:r>
            <a:r>
              <a:rPr lang="en-US" sz="2000" dirty="0" smtClean="0"/>
              <a:t>|s</a:t>
            </a:r>
            <a:r>
              <a:rPr lang="en-US" sz="2000" baseline="-25000" dirty="0" smtClean="0"/>
              <a:t>n-1</a:t>
            </a:r>
            <a:r>
              <a:rPr lang="en-US" sz="2000" dirty="0" smtClean="0"/>
              <a:t>,s</a:t>
            </a:r>
            <a:r>
              <a:rPr lang="en-US" sz="2000" baseline="-25000" dirty="0" smtClean="0"/>
              <a:t>n-2</a:t>
            </a:r>
            <a:r>
              <a:rPr lang="en-US" sz="2000" dirty="0" smtClean="0"/>
              <a:t>,</a:t>
            </a:r>
            <a:r>
              <a:rPr lang="mr-IN" sz="2000" dirty="0" smtClean="0"/>
              <a:t>…</a:t>
            </a:r>
            <a:r>
              <a:rPr lang="en-US" sz="2000" dirty="0" smtClean="0"/>
              <a:t>,s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Given that today is sunny, what is the probability that tomorrow is sunny and the day after is rainy? i.e. p(s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=Sunny, s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=Rainy | s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=Sunny)?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139967" y="5690131"/>
            <a:ext cx="3592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Markov Property helps us here!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49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Introduce Actions?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agent can select actions, this becomes a Markov Decision Process (MDP)</a:t>
            </a:r>
          </a:p>
          <a:p>
            <a:r>
              <a:rPr lang="en-US" dirty="0" smtClean="0"/>
              <a:t>Agent - environment interface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u="sng" dirty="0" smtClean="0"/>
              <a:t>Agent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selects actions</a:t>
            </a:r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	</a:t>
            </a:r>
            <a:r>
              <a:rPr lang="en-US" u="sng" dirty="0" smtClean="0">
                <a:sym typeface="Wingdings"/>
              </a:rPr>
              <a:t>Environment</a:t>
            </a:r>
            <a:r>
              <a:rPr lang="en-US" b="1" u="sng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 </a:t>
            </a:r>
            <a:r>
              <a:rPr lang="en-US" dirty="0" smtClean="0">
                <a:sym typeface="Wingdings"/>
              </a:rPr>
              <a:t>gives rewards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u="sng" dirty="0" smtClean="0"/>
              <a:t>Objective</a:t>
            </a:r>
            <a:r>
              <a:rPr lang="en-US" dirty="0" smtClean="0"/>
              <a:t>: agent seeks to maximize rewards over time through its choice of actions</a:t>
            </a:r>
          </a:p>
        </p:txBody>
      </p:sp>
    </p:spTree>
    <p:extLst>
      <p:ext uri="{BB962C8B-B14F-4D97-AF65-F5344CB8AC3E}">
        <p14:creationId xmlns:p14="http://schemas.microsoft.com/office/powerpoint/2010/main" val="179785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14353</TotalTime>
  <Words>1598</Words>
  <Application>Microsoft Macintosh PowerPoint</Application>
  <PresentationFormat>On-screen Show (4:3)</PresentationFormat>
  <Paragraphs>185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Calibri</vt:lpstr>
      <vt:lpstr>Calibri Light</vt:lpstr>
      <vt:lpstr>Cambria Math</vt:lpstr>
      <vt:lpstr>Mangal</vt:lpstr>
      <vt:lpstr>Wingdings</vt:lpstr>
      <vt:lpstr>Arial</vt:lpstr>
      <vt:lpstr>Office Theme</vt:lpstr>
      <vt:lpstr>CSE 574 Lecture 6:  Markov Models and Markov Decision Processes</vt:lpstr>
      <vt:lpstr>Pop Quiz Today </vt:lpstr>
      <vt:lpstr>Last Time:</vt:lpstr>
      <vt:lpstr>Markov Decision Problems (MDP)</vt:lpstr>
      <vt:lpstr>Markov Models, Markov Chains, MDPs</vt:lpstr>
      <vt:lpstr>Markov Models</vt:lpstr>
      <vt:lpstr>Markov Models</vt:lpstr>
      <vt:lpstr>Markov Models (cont)</vt:lpstr>
      <vt:lpstr>Can we Introduce Actions? </vt:lpstr>
      <vt:lpstr>Agent-Environment Interface</vt:lpstr>
      <vt:lpstr>Modeling a Markov Decision Process</vt:lpstr>
      <vt:lpstr>Modeling a Markov Decision Process (cont)</vt:lpstr>
      <vt:lpstr>Important Quantities for MDPs</vt:lpstr>
      <vt:lpstr>Goals and Rewards</vt:lpstr>
      <vt:lpstr>Infinite Time MDPs</vt:lpstr>
      <vt:lpstr>Infinite Time MDPs</vt:lpstr>
      <vt:lpstr>The Return (or Cumulative Reward)</vt:lpstr>
      <vt:lpstr>A Unified Notation</vt:lpstr>
      <vt:lpstr>Example: A Maze</vt:lpstr>
      <vt:lpstr>Some Notes…</vt:lpstr>
      <vt:lpstr>Next Time…  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574 Lecture 1: Introduction </dc:title>
  <dc:creator>Microsoft Office User</dc:creator>
  <cp:lastModifiedBy>Microsoft Office User</cp:lastModifiedBy>
  <cp:revision>533</cp:revision>
  <dcterms:created xsi:type="dcterms:W3CDTF">2018-08-19T23:58:14Z</dcterms:created>
  <dcterms:modified xsi:type="dcterms:W3CDTF">2018-09-10T22:05:10Z</dcterms:modified>
</cp:coreProperties>
</file>